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5" r:id="rId5"/>
    <p:sldId id="304" r:id="rId6"/>
    <p:sldId id="306" r:id="rId7"/>
    <p:sldId id="307" r:id="rId8"/>
    <p:sldId id="318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6" r:id="rId17"/>
    <p:sldId id="319" r:id="rId18"/>
    <p:sldId id="317" r:id="rId19"/>
    <p:sldId id="320" r:id="rId20"/>
    <p:sldId id="323" r:id="rId21"/>
    <p:sldId id="322" r:id="rId22"/>
    <p:sldId id="321" r:id="rId23"/>
    <p:sldId id="324" r:id="rId24"/>
    <p:sldId id="325" r:id="rId25"/>
    <p:sldId id="326" r:id="rId26"/>
    <p:sldId id="328" r:id="rId27"/>
    <p:sldId id="327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7" r:id="rId36"/>
    <p:sldId id="336" r:id="rId37"/>
    <p:sldId id="338" r:id="rId38"/>
    <p:sldId id="339" r:id="rId39"/>
    <p:sldId id="340" r:id="rId40"/>
    <p:sldId id="341" r:id="rId41"/>
    <p:sldId id="342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F82414"/>
    <a:srgbClr val="FF0000"/>
    <a:srgbClr val="00B050"/>
    <a:srgbClr val="00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09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ratsgo.github.io/deep%20learning/2017/04/22/NNtricks/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rdas.github.io/DLBook/GradientDescentTechniqu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ittaku.tistory.com/269" TargetMode="Externa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Lecture 6 Training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Neural Networks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2019-08-12</a:t>
            </a:r>
          </a:p>
          <a:p>
            <a:pPr algn="l"/>
            <a:r>
              <a:rPr lang="ko-KR" altLang="en-US" sz="2400" dirty="0" err="1" smtClean="0"/>
              <a:t>전마</a:t>
            </a:r>
            <a:r>
              <a:rPr lang="ko-KR" altLang="en-US" sz="2400" dirty="0" err="1"/>
              <a:t>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48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: Activation Functions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556791"/>
            <a:ext cx="8136904" cy="457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5536" y="6205954"/>
            <a:ext cx="43204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71600" y="6237312"/>
            <a:ext cx="7486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다양한 종류의 활성함수와 그들간의 </a:t>
            </a:r>
            <a:r>
              <a:rPr lang="en-US" altLang="ko-KR" sz="2000" dirty="0" smtClean="0"/>
              <a:t>Trade-off</a:t>
            </a:r>
            <a:r>
              <a:rPr lang="ko-KR" altLang="en-US" sz="2000" dirty="0" smtClean="0"/>
              <a:t>에 대해 알아보자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965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Problems of Sigmoid Function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859735"/>
            <a:ext cx="8046590" cy="452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2374" y="1672702"/>
            <a:ext cx="598272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각 입력을 받아 그 입력을 </a:t>
            </a:r>
            <a:r>
              <a:rPr lang="en-US" altLang="ko-KR" b="1" dirty="0" smtClean="0">
                <a:solidFill>
                  <a:srgbClr val="FF0000"/>
                </a:solidFill>
              </a:rPr>
              <a:t>[0, 1]</a:t>
            </a:r>
            <a:r>
              <a:rPr lang="ko-KR" altLang="en-US" b="1" dirty="0" smtClean="0">
                <a:solidFill>
                  <a:srgbClr val="FF0000"/>
                </a:solidFill>
              </a:rPr>
              <a:t>사이의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값이 되도록 만듦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>
            <a:endCxn id="4" idx="2"/>
          </p:cNvCxnSpPr>
          <p:nvPr/>
        </p:nvCxnSpPr>
        <p:spPr>
          <a:xfrm flipV="1">
            <a:off x="2626725" y="2042034"/>
            <a:ext cx="647013" cy="8829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2707600" y="3039930"/>
            <a:ext cx="566138" cy="323507"/>
          </a:xfrm>
          <a:prstGeom prst="ellipse">
            <a:avLst/>
          </a:prstGeom>
          <a:solidFill>
            <a:srgbClr val="C0504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331640" y="4293096"/>
            <a:ext cx="566138" cy="323507"/>
          </a:xfrm>
          <a:prstGeom prst="ellipse">
            <a:avLst/>
          </a:prstGeom>
          <a:solidFill>
            <a:srgbClr val="C0504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055140" y="2334366"/>
            <a:ext cx="360040" cy="360040"/>
          </a:xfrm>
          <a:prstGeom prst="ellipse">
            <a:avLst/>
          </a:prstGeom>
          <a:solidFill>
            <a:srgbClr val="C0504D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5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Problems of Sigmoid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4008" y="6165304"/>
            <a:ext cx="395326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Problem 3: exponential is expensive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916637" y="-2259632"/>
            <a:ext cx="3958536" cy="1311572"/>
            <a:chOff x="2916637" y="-2259632"/>
            <a:chExt cx="3958536" cy="1311572"/>
          </a:xfrm>
        </p:grpSpPr>
        <p:grpSp>
          <p:nvGrpSpPr>
            <p:cNvPr id="30" name="그룹 29"/>
            <p:cNvGrpSpPr/>
            <p:nvPr/>
          </p:nvGrpSpPr>
          <p:grpSpPr>
            <a:xfrm>
              <a:off x="2916637" y="-2259632"/>
              <a:ext cx="3958536" cy="1265411"/>
              <a:chOff x="2504505" y="2524258"/>
              <a:chExt cx="3958537" cy="1265413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4180706" y="2708920"/>
                <a:ext cx="360040" cy="619080"/>
              </a:xfrm>
              <a:prstGeom prst="roundRect">
                <a:avLst/>
              </a:prstGeom>
              <a:solidFill>
                <a:schemeClr val="tx2">
                  <a:alpha val="4902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4572000" y="2708920"/>
                <a:ext cx="360040" cy="619080"/>
              </a:xfrm>
              <a:prstGeom prst="roundRect">
                <a:avLst/>
              </a:prstGeom>
              <a:solidFill>
                <a:srgbClr val="C0504D">
                  <a:alpha val="4902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419872" y="2708924"/>
                    <a:ext cx="1639872" cy="619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ko-KR" altLang="en-US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ko-KR" altLang="en-US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872" y="2708924"/>
                    <a:ext cx="1639872" cy="61908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직선 화살표 연결선 16"/>
              <p:cNvCxnSpPr/>
              <p:nvPr/>
            </p:nvCxnSpPr>
            <p:spPr>
              <a:xfrm flipV="1">
                <a:off x="4932040" y="2708920"/>
                <a:ext cx="216024" cy="1077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154414" y="2524258"/>
                    <a:ext cx="1308628" cy="369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altLang="ko-KR" dirty="0" smtClean="0"/>
                      <a:t> (</a:t>
                    </a:r>
                    <a:r>
                      <a:rPr lang="ko-KR" altLang="en-US" dirty="0" smtClean="0"/>
                      <a:t>항상</a:t>
                    </a:r>
                    <a:r>
                      <a:rPr lang="en-US" altLang="ko-KR" dirty="0" smtClean="0"/>
                      <a:t> +)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4414" y="2524258"/>
                    <a:ext cx="1308628" cy="369333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8197" r="-372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/>
              <p:cNvSpPr txBox="1"/>
              <p:nvPr/>
            </p:nvSpPr>
            <p:spPr>
              <a:xfrm>
                <a:off x="4758755" y="3420338"/>
                <a:ext cx="824264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+ or -</a:t>
                </a:r>
                <a:endParaRPr lang="ko-KR" altLang="en-US" dirty="0"/>
              </a:p>
            </p:txBody>
          </p:sp>
          <p:cxnSp>
            <p:nvCxnSpPr>
              <p:cNvPr id="20" name="직선 화살표 연결선 19"/>
              <p:cNvCxnSpPr>
                <a:endCxn id="22" idx="1"/>
              </p:cNvCxnSpPr>
              <p:nvPr/>
            </p:nvCxnSpPr>
            <p:spPr>
              <a:xfrm>
                <a:off x="4540746" y="3328000"/>
                <a:ext cx="218009" cy="2769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2504505" y="2823437"/>
                <a:ext cx="824264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+ or -</a:t>
                </a:r>
                <a:endParaRPr lang="ko-KR" altLang="en-US" dirty="0"/>
              </a:p>
            </p:txBody>
          </p:sp>
          <p:cxnSp>
            <p:nvCxnSpPr>
              <p:cNvPr id="27" name="직선 화살표 연결선 26"/>
              <p:cNvCxnSpPr>
                <a:endCxn id="29" idx="3"/>
              </p:cNvCxnSpPr>
              <p:nvPr/>
            </p:nvCxnSpPr>
            <p:spPr>
              <a:xfrm flipH="1">
                <a:off x="3328770" y="3008099"/>
                <a:ext cx="23511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모서리가 둥근 직사각형 32"/>
              <p:cNvSpPr/>
              <p:nvPr/>
            </p:nvSpPr>
            <p:spPr>
              <a:xfrm>
                <a:off x="3563180" y="2741232"/>
                <a:ext cx="360040" cy="619080"/>
              </a:xfrm>
              <a:prstGeom prst="roundRect">
                <a:avLst/>
              </a:prstGeom>
              <a:solidFill>
                <a:schemeClr val="bg2">
                  <a:lumMod val="50000"/>
                  <a:alpha val="4902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04466" y="-1317392"/>
                  <a:ext cx="1781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466" y="-1317392"/>
                  <a:ext cx="178170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직사각형 45"/>
          <p:cNvSpPr/>
          <p:nvPr/>
        </p:nvSpPr>
        <p:spPr>
          <a:xfrm>
            <a:off x="273007" y="634997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smtClean="0">
                <a:hlinkClick r:id="rId8"/>
              </a:rPr>
              <a:t>참조</a:t>
            </a:r>
            <a:r>
              <a:rPr lang="en-US" altLang="ko-KR" sz="800" dirty="0" smtClean="0">
                <a:hlinkClick r:id="rId8"/>
              </a:rPr>
              <a:t>: https</a:t>
            </a:r>
            <a:r>
              <a:rPr lang="en-US" altLang="ko-KR" sz="800" dirty="0">
                <a:hlinkClick r:id="rId8"/>
              </a:rPr>
              <a:t>://ratsgo.github.io/deep%20learning/2017/04/22/NNtricks</a:t>
            </a:r>
            <a:r>
              <a:rPr lang="en-US" altLang="ko-KR" sz="800" dirty="0" smtClean="0">
                <a:hlinkClick r:id="rId8"/>
              </a:rPr>
              <a:t>/</a:t>
            </a:r>
            <a:endParaRPr lang="en-US" altLang="ko-KR" sz="8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9511" y="1209261"/>
            <a:ext cx="7127379" cy="4005064"/>
            <a:chOff x="179511" y="1209261"/>
            <a:chExt cx="7127379" cy="4005064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1" y="1209261"/>
              <a:ext cx="7127379" cy="4005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11560" y="1209261"/>
              <a:ext cx="515673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Problem 1: Saturated neurons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kill </a:t>
              </a:r>
              <a:r>
                <a:rPr lang="en-US" altLang="ko-KR" dirty="0" smtClean="0"/>
                <a:t>the gradients</a:t>
              </a:r>
              <a:endParaRPr lang="ko-KR" altLang="en-US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92605" y="1772816"/>
            <a:ext cx="7665076" cy="4307210"/>
            <a:chOff x="992605" y="1772816"/>
            <a:chExt cx="7665076" cy="4307210"/>
          </a:xfrm>
        </p:grpSpPr>
        <p:grpSp>
          <p:nvGrpSpPr>
            <p:cNvPr id="37" name="그룹 36"/>
            <p:cNvGrpSpPr/>
            <p:nvPr/>
          </p:nvGrpSpPr>
          <p:grpSpPr>
            <a:xfrm>
              <a:off x="992605" y="1772816"/>
              <a:ext cx="7665076" cy="4307210"/>
              <a:chOff x="992605" y="1772816"/>
              <a:chExt cx="7665076" cy="430721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992605" y="1772816"/>
                <a:ext cx="7665076" cy="4307210"/>
                <a:chOff x="1147886" y="2139053"/>
                <a:chExt cx="7665076" cy="430721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1147886" y="2139053"/>
                  <a:ext cx="7665076" cy="4307210"/>
                  <a:chOff x="1259632" y="2361867"/>
                  <a:chExt cx="7665076" cy="4307210"/>
                </a:xfrm>
              </p:grpSpPr>
              <p:pic>
                <p:nvPicPr>
                  <p:cNvPr id="47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59632" y="2361867"/>
                    <a:ext cx="7665076" cy="43072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531740" y="2510171"/>
                    <a:ext cx="5504456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C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/>
                      <a:t>Problem 2: Sigmoid outputs are not zero-centered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4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770989" y="3148433"/>
                  <a:ext cx="3148435" cy="18588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6876256" y="5211249"/>
                <a:ext cx="1269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Inefficient!</a:t>
                </a:r>
                <a:endParaRPr lang="ko-KR" altLang="en-US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7734716" y="3291699"/>
              <a:ext cx="72968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W1 axis</a:t>
              </a:r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3286" y="4589512"/>
              <a:ext cx="72968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W2 axis</a:t>
              </a:r>
              <a:endParaRPr lang="ko-KR" altLang="en-US" sz="1200" dirty="0"/>
            </a:p>
          </p:txBody>
        </p:sp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240" y="2708920"/>
              <a:ext cx="2129556" cy="72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535128" y="5315892"/>
              <a:ext cx="4604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ym typeface="Wingdings" pitchFamily="2" charset="2"/>
                </a:rPr>
                <a:t> </a:t>
              </a:r>
              <a:r>
                <a:rPr lang="en-US" altLang="ko-KR" dirty="0" smtClean="0"/>
                <a:t>W</a:t>
              </a:r>
              <a:r>
                <a:rPr lang="ko-KR" altLang="en-US" dirty="0" smtClean="0"/>
                <a:t>가 모두 같은 방향으로만 움직일 것임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8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 of </a:t>
            </a:r>
            <a:r>
              <a:rPr lang="en-US" altLang="ko-KR" dirty="0" err="1" smtClean="0"/>
              <a:t>tanh</a:t>
            </a:r>
            <a:r>
              <a:rPr lang="en-US" altLang="ko-KR" dirty="0" smtClean="0"/>
              <a:t>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6" y="1628800"/>
            <a:ext cx="8536973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8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Finally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But 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40" y="1596008"/>
            <a:ext cx="8305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Dead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(deactivated regime)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0272" y="32036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/>
              <a:t>가중치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평면</a:t>
            </a:r>
            <a:endParaRPr lang="ko-KR" altLang="en-US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54177" y="5626114"/>
            <a:ext cx="423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Weight </a:t>
            </a:r>
            <a:r>
              <a:rPr lang="ko-KR" altLang="en-US" dirty="0" smtClean="0"/>
              <a:t>초기화를 잘못한 경우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Learning rate</a:t>
            </a:r>
            <a:r>
              <a:rPr lang="ko-KR" altLang="en-US" dirty="0" smtClean="0"/>
              <a:t>가 지나치게 높은 경우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0865" y="6550223"/>
            <a:ext cx="7542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hlinkClick r:id="rId2"/>
              </a:rPr>
              <a:t>참조</a:t>
            </a:r>
            <a:r>
              <a:rPr lang="en-US" altLang="ko-KR" sz="1400" dirty="0" smtClean="0">
                <a:hlinkClick r:id="rId2"/>
              </a:rPr>
              <a:t>: https</a:t>
            </a:r>
            <a:r>
              <a:rPr lang="en-US" altLang="ko-KR" sz="1400" dirty="0">
                <a:hlinkClick r:id="rId2"/>
              </a:rPr>
              <a:t>://srdas.github.io/DLBook/GradientDescentTechniques.html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283968" y="4105085"/>
            <a:ext cx="3088704" cy="155616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7" idx="2"/>
          </p:cNvCxnSpPr>
          <p:nvPr/>
        </p:nvCxnSpPr>
        <p:spPr>
          <a:xfrm flipV="1">
            <a:off x="7452320" y="3573016"/>
            <a:ext cx="278243" cy="823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7" idx="2"/>
          </p:cNvCxnSpPr>
          <p:nvPr/>
        </p:nvCxnSpPr>
        <p:spPr>
          <a:xfrm flipV="1">
            <a:off x="7596336" y="3573016"/>
            <a:ext cx="134227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0" y="1684214"/>
            <a:ext cx="6564918" cy="3689002"/>
            <a:chOff x="423714" y="1626757"/>
            <a:chExt cx="8305800" cy="46672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714" y="1626757"/>
              <a:ext cx="8305800" cy="466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4586536" y="4504928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252396" y="432026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34608" y="46895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4576614" y="4874260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4576614" y="5216168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224686" y="5031502"/>
              <a:ext cx="1760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Have gradients</a:t>
              </a:r>
              <a:endParaRPr lang="ko-KR" altLang="en-US" dirty="0"/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1928" y="4165130"/>
            <a:ext cx="4072072" cy="228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4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Handling Dead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: LU family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180" y="1700808"/>
            <a:ext cx="5608320" cy="3480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9792" y="2492896"/>
            <a:ext cx="6049326" cy="387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8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we train NNs ?</a:t>
            </a:r>
            <a:br>
              <a:rPr lang="en-US" altLang="ko-KR" dirty="0"/>
            </a:br>
            <a:r>
              <a:rPr lang="en-US" altLang="ko-KR" sz="4000" dirty="0" smtClean="0"/>
              <a:t>- 3. Data Preprocessing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Why we need data preprocessing?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68995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Zero-centering</a:t>
            </a:r>
          </a:p>
          <a:p>
            <a:pPr lvl="1"/>
            <a:r>
              <a:rPr lang="ko-KR" altLang="en-US" sz="1800" dirty="0" smtClean="0"/>
              <a:t>입력이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전부 </a:t>
            </a:r>
            <a:r>
              <a:rPr lang="en-US" altLang="ko-KR" sz="1800" dirty="0" smtClean="0"/>
              <a:t>Positive</a:t>
            </a:r>
            <a:r>
              <a:rPr lang="ko-KR" altLang="en-US" sz="1800" dirty="0" smtClean="0"/>
              <a:t>인 경우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모든 뉴런이 </a:t>
            </a:r>
            <a:r>
              <a:rPr lang="en-US" altLang="ko-KR" sz="1800" dirty="0" smtClean="0"/>
              <a:t>positive</a:t>
            </a:r>
            <a:r>
              <a:rPr lang="ko-KR" altLang="en-US" sz="1800" dirty="0" smtClean="0"/>
              <a:t>인 </a:t>
            </a:r>
            <a:r>
              <a:rPr lang="en-US" altLang="ko-KR" sz="1800" dirty="0" smtClean="0"/>
              <a:t>gradient</a:t>
            </a:r>
            <a:r>
              <a:rPr lang="ko-KR" altLang="en-US" sz="1800" dirty="0" smtClean="0"/>
              <a:t>얻게 됨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이는 </a:t>
            </a:r>
            <a:r>
              <a:rPr lang="en-US" altLang="ko-KR" sz="1800" dirty="0" smtClean="0"/>
              <a:t>Suboptimal optimization</a:t>
            </a:r>
            <a:r>
              <a:rPr lang="ko-KR" altLang="en-US" sz="1800" dirty="0" smtClean="0"/>
              <a:t>임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최적이 아님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ko-KR" altLang="en-US" sz="1800" dirty="0" smtClean="0"/>
              <a:t>데이터가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이거나 전부 </a:t>
            </a:r>
            <a:r>
              <a:rPr lang="en-US" altLang="ko-KR" sz="1800" dirty="0" smtClean="0"/>
              <a:t>negative</a:t>
            </a:r>
            <a:r>
              <a:rPr lang="ko-KR" altLang="en-US" sz="1800" dirty="0" smtClean="0"/>
              <a:t>일 때도 동일</a:t>
            </a:r>
            <a:endParaRPr lang="en-US" altLang="ko-KR" sz="1800" dirty="0" smtClean="0"/>
          </a:p>
          <a:p>
            <a:r>
              <a:rPr lang="en-US" altLang="ko-KR" sz="2400" dirty="0" smtClean="0"/>
              <a:t>Normalization</a:t>
            </a:r>
          </a:p>
          <a:p>
            <a:pPr lvl="1"/>
            <a:r>
              <a:rPr lang="ko-KR" altLang="en-US" sz="1800" dirty="0" smtClean="0"/>
              <a:t>모든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차원이 </a:t>
            </a:r>
            <a:r>
              <a:rPr lang="ko-KR" altLang="en-US" sz="1800" b="1" dirty="0" smtClean="0"/>
              <a:t>동일한 범위 </a:t>
            </a:r>
            <a:r>
              <a:rPr lang="ko-KR" altLang="en-US" sz="1800" dirty="0" smtClean="0"/>
              <a:t>안에 있게 하여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 전부 </a:t>
            </a:r>
            <a:r>
              <a:rPr lang="ko-KR" altLang="en-US" sz="1800" b="1" dirty="0" smtClean="0"/>
              <a:t>동등한 기여를 </a:t>
            </a:r>
            <a:r>
              <a:rPr lang="ko-KR" altLang="en-US" sz="1800" dirty="0" smtClean="0"/>
              <a:t>하게 됨</a:t>
            </a:r>
            <a:endParaRPr lang="en-US" altLang="ko-KR" sz="1800" dirty="0" smtClean="0"/>
          </a:p>
          <a:p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611560" y="6290156"/>
            <a:ext cx="78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400" dirty="0" smtClean="0"/>
              <a:t>*</a:t>
            </a:r>
            <a:r>
              <a:rPr lang="ko-KR" altLang="en-US" sz="1400" dirty="0" smtClean="0"/>
              <a:t>이미지 </a:t>
            </a:r>
            <a:r>
              <a:rPr lang="ko-KR" altLang="en-US" sz="1400" dirty="0"/>
              <a:t>데이터의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이미 각 차원 간에 스케일이 어느 정도 맞춰져 </a:t>
            </a:r>
            <a:r>
              <a:rPr lang="ko-KR" altLang="en-US" sz="1400" dirty="0" smtClean="0"/>
              <a:t>있어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</a:t>
            </a:r>
            <a:r>
              <a:rPr lang="ko-KR" altLang="en-US" sz="1400" dirty="0"/>
              <a:t>스케일이 다양한 여러 </a:t>
            </a:r>
            <a:r>
              <a:rPr lang="en-US" altLang="ko-KR" sz="1400" dirty="0"/>
              <a:t>ML</a:t>
            </a:r>
            <a:r>
              <a:rPr lang="ko-KR" altLang="en-US" sz="1400" dirty="0"/>
              <a:t>문제와는 달리 </a:t>
            </a:r>
            <a:r>
              <a:rPr lang="en-US" altLang="ko-KR" sz="1400" dirty="0" smtClean="0"/>
              <a:t>Normalization </a:t>
            </a:r>
            <a:r>
              <a:rPr lang="ko-KR" altLang="en-US" sz="1400" dirty="0" smtClean="0"/>
              <a:t>잘 </a:t>
            </a:r>
            <a:r>
              <a:rPr lang="ko-KR" altLang="en-US" sz="1400" dirty="0"/>
              <a:t>해줄 필요 없음</a:t>
            </a:r>
            <a:endParaRPr lang="en-US" altLang="ko-KR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9408" y="4050067"/>
            <a:ext cx="6048672" cy="22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1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Image data preprocessing</a:t>
            </a:r>
            <a:br>
              <a:rPr lang="en-US" altLang="ko-KR" dirty="0" smtClean="0"/>
            </a:br>
            <a:r>
              <a:rPr lang="en-US" altLang="ko-KR" dirty="0" smtClean="0"/>
              <a:t> in practice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95" y="1556792"/>
            <a:ext cx="8136904" cy="457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580112" y="5041642"/>
            <a:ext cx="24482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31640" y="3429000"/>
            <a:ext cx="33843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31640" y="4149080"/>
            <a:ext cx="374441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5814" y="4509120"/>
            <a:ext cx="488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*What is mean image, per-channel mean ?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17146" y="4855874"/>
            <a:ext cx="3722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[32, 32, 3]</a:t>
            </a:r>
            <a:r>
              <a:rPr lang="ko-KR" altLang="en-US" sz="1200" dirty="0" smtClean="0"/>
              <a:t>에 해당하는 각 </a:t>
            </a:r>
            <a:r>
              <a:rPr lang="en-US" altLang="ko-KR" sz="1200" dirty="0" smtClean="0"/>
              <a:t>pixel</a:t>
            </a:r>
            <a:r>
              <a:rPr lang="ko-KR" altLang="en-US" sz="1200" dirty="0" smtClean="0"/>
              <a:t>정보의 평균값을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이미지 데이터에서 빼준다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평균은 우리의 학습데이터 전부를 가지고 계산한다</a:t>
            </a:r>
            <a:r>
              <a:rPr lang="en-US" altLang="ko-KR" sz="1200" dirty="0" smtClean="0"/>
              <a:t>.</a:t>
            </a:r>
          </a:p>
          <a:p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-180528" y="-1037237"/>
            <a:ext cx="11347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자동차가 다니는 도로라고 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구역의 평균이 검정색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아스팔트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또는 하늘색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일 것임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평균을 이미지 데이터에서 빼준다는 말인가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0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Recall</a:t>
            </a:r>
          </a:p>
          <a:p>
            <a:r>
              <a:rPr lang="en-US" altLang="ko-KR" dirty="0" smtClean="0"/>
              <a:t>How we train NNs ? # 1</a:t>
            </a:r>
          </a:p>
          <a:p>
            <a:pPr lvl="1"/>
            <a:r>
              <a:rPr lang="en-US" altLang="ko-KR" dirty="0" smtClean="0"/>
              <a:t>Activation Function</a:t>
            </a:r>
          </a:p>
          <a:p>
            <a:pPr lvl="1"/>
            <a:r>
              <a:rPr lang="en-US" altLang="ko-KR" dirty="0" smtClean="0"/>
              <a:t>Data preprocessing</a:t>
            </a:r>
          </a:p>
          <a:p>
            <a:pPr lvl="1"/>
            <a:r>
              <a:rPr lang="en-US" altLang="ko-KR" dirty="0" smtClean="0"/>
              <a:t>Weight initialization</a:t>
            </a:r>
          </a:p>
          <a:p>
            <a:pPr lvl="1"/>
            <a:r>
              <a:rPr lang="en-US" altLang="ko-KR" dirty="0"/>
              <a:t>Batch </a:t>
            </a:r>
            <a:r>
              <a:rPr lang="en-US" altLang="ko-KR" dirty="0" smtClean="0"/>
              <a:t>Normalization</a:t>
            </a:r>
          </a:p>
          <a:p>
            <a:pPr lvl="1"/>
            <a:r>
              <a:rPr lang="en-US" altLang="ko-KR" dirty="0"/>
              <a:t>Babysitting the Learning </a:t>
            </a:r>
            <a:r>
              <a:rPr lang="en-US" altLang="ko-KR" dirty="0" smtClean="0"/>
              <a:t>Process</a:t>
            </a:r>
          </a:p>
          <a:p>
            <a:pPr lvl="1"/>
            <a:r>
              <a:rPr lang="en-US" altLang="ko-KR" dirty="0"/>
              <a:t>Hyper-parameter Optimization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4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6228184" cy="349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0289" y="5078928"/>
            <a:ext cx="8384347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A.</a:t>
            </a:r>
          </a:p>
          <a:p>
            <a:r>
              <a:rPr lang="en-US" altLang="ko-KR" sz="1600" dirty="0" smtClean="0"/>
              <a:t>Sigmoid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zero-mean</a:t>
            </a:r>
            <a:r>
              <a:rPr lang="ko-KR" altLang="en-US" sz="1600" dirty="0" smtClean="0"/>
              <a:t>이 필요하지만</a:t>
            </a:r>
            <a:r>
              <a:rPr lang="en-US" altLang="ko-KR" sz="1600" dirty="0" smtClean="0"/>
              <a:t>, </a:t>
            </a:r>
            <a:br>
              <a:rPr lang="en-US" altLang="ko-KR" sz="1600" dirty="0" smtClean="0"/>
            </a:br>
            <a:r>
              <a:rPr lang="ko-KR" altLang="en-US" sz="1600" dirty="0" smtClean="0"/>
              <a:t>데이터 </a:t>
            </a:r>
            <a:r>
              <a:rPr lang="ko-KR" altLang="en-US" sz="1600" dirty="0" err="1" smtClean="0"/>
              <a:t>전처리를</a:t>
            </a:r>
            <a:r>
              <a:rPr lang="ko-KR" altLang="en-US" sz="1600" dirty="0" smtClean="0"/>
              <a:t> 통한 </a:t>
            </a:r>
            <a:r>
              <a:rPr lang="en-US" altLang="ko-KR" sz="1600" dirty="0" smtClean="0"/>
              <a:t>zero-mean</a:t>
            </a:r>
            <a:r>
              <a:rPr lang="ko-KR" altLang="en-US" sz="1600" dirty="0" smtClean="0"/>
              <a:t>은 단지 </a:t>
            </a:r>
            <a:r>
              <a:rPr lang="ko-KR" altLang="en-US" sz="1600" dirty="0" err="1" smtClean="0"/>
              <a:t>첫번째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레이어에서만</a:t>
            </a:r>
            <a:r>
              <a:rPr lang="ko-KR" altLang="en-US" sz="1600" dirty="0" smtClean="0"/>
              <a:t> 그 문제를 해결할 수 있음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그 이후 </a:t>
            </a:r>
            <a:r>
              <a:rPr lang="ko-KR" altLang="en-US" sz="1600" dirty="0" err="1" smtClean="0"/>
              <a:t>레이어부터는</a:t>
            </a:r>
            <a:r>
              <a:rPr lang="ko-KR" altLang="en-US" sz="1600" dirty="0" smtClean="0"/>
              <a:t> 똑같은 문제가 반복될 것이며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deep network</a:t>
            </a:r>
            <a:r>
              <a:rPr lang="ko-KR" altLang="en-US" sz="1600" dirty="0" smtClean="0"/>
              <a:t>라면 점점 더 이러한 문제가 심해질 것임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30289" y="4668774"/>
            <a:ext cx="6234335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Q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전처리가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Sigmoid problem</a:t>
            </a:r>
            <a:r>
              <a:rPr lang="ko-KR" altLang="en-US" dirty="0" smtClean="0"/>
              <a:t>을 해결할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56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we train NNs 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4000" dirty="0" smtClean="0"/>
              <a:t>- 4. Weight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Initialization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Why we consider Weight initialization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556791"/>
            <a:ext cx="8136904" cy="457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2494479"/>
            <a:ext cx="5085046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400" b="1" dirty="0" smtClean="0"/>
              <a:t>가중치가</a:t>
            </a:r>
            <a:r>
              <a:rPr lang="en-US" altLang="ko-KR" sz="1400" b="1" dirty="0" smtClean="0"/>
              <a:t> 0</a:t>
            </a:r>
            <a:r>
              <a:rPr lang="ko-KR" altLang="en-US" sz="1400" b="1" dirty="0" smtClean="0"/>
              <a:t>이라서 모든 뉴런은 모두 다 같은 연산을 수행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출력도 모두 같고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결국 </a:t>
            </a:r>
            <a:r>
              <a:rPr lang="en-US" altLang="ko-KR" sz="1400" b="1" dirty="0" smtClean="0"/>
              <a:t>gradient</a:t>
            </a:r>
            <a:r>
              <a:rPr lang="ko-KR" altLang="en-US" sz="1400" b="1" dirty="0" smtClean="0"/>
              <a:t>도 같음</a:t>
            </a:r>
            <a:r>
              <a:rPr lang="en-US" altLang="ko-KR" sz="1400" b="1" dirty="0" smtClean="0"/>
              <a:t>. </a:t>
            </a:r>
            <a:br>
              <a:rPr lang="en-US" altLang="ko-KR" sz="1400" b="1" dirty="0" smtClean="0"/>
            </a:br>
            <a:r>
              <a:rPr lang="ko-KR" altLang="en-US" sz="1400" b="1" dirty="0" smtClean="0"/>
              <a:t>결국 모든 가중치가 똑같은 값으로 업데이트 됨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92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Methods to initialize weights 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34863" y="6023217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itchFamily="2" charset="2"/>
              </a:rPr>
              <a:t> W</a:t>
            </a:r>
            <a:r>
              <a:rPr lang="ko-KR" altLang="en-US" dirty="0" smtClean="0">
                <a:sym typeface="Wingdings" pitchFamily="2" charset="2"/>
              </a:rPr>
              <a:t>를 곱하면 곱할수록 </a:t>
            </a:r>
            <a:r>
              <a:rPr lang="en-US" altLang="ko-KR" dirty="0" smtClean="0">
                <a:sym typeface="Wingdings" pitchFamily="2" charset="2"/>
              </a:rPr>
              <a:t>W</a:t>
            </a:r>
            <a:r>
              <a:rPr lang="ko-KR" altLang="en-US" dirty="0" smtClean="0">
                <a:sym typeface="Wingdings" pitchFamily="2" charset="2"/>
              </a:rPr>
              <a:t> 값이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너무 작아 출력 값이 급격히 </a:t>
            </a:r>
            <a:r>
              <a:rPr lang="ko-KR" altLang="en-US" dirty="0" err="1" smtClean="0">
                <a:sym typeface="Wingdings" pitchFamily="2" charset="2"/>
              </a:rPr>
              <a:t>줄어듬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742945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2178565"/>
            <a:ext cx="6841911" cy="384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63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Methods to initialize </a:t>
            </a:r>
            <a:r>
              <a:rPr lang="en-US" altLang="ko-KR" dirty="0" smtClean="0"/>
              <a:t>weights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581561"/>
            <a:ext cx="8064896" cy="453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6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2048" y="2751544"/>
            <a:ext cx="4666662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Idea : 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입출력 </a:t>
            </a:r>
            <a:r>
              <a:rPr lang="ko-KR" altLang="en-US" b="1" u="sng" dirty="0" err="1" smtClean="0">
                <a:solidFill>
                  <a:srgbClr val="FF0000"/>
                </a:solidFill>
              </a:rPr>
              <a:t>레이어의</a:t>
            </a:r>
            <a:r>
              <a:rPr lang="ko-KR" altLang="en-US" b="1" u="sng" dirty="0" smtClean="0">
                <a:solidFill>
                  <a:srgbClr val="FF0000"/>
                </a:solidFill>
              </a:rPr>
              <a:t> 분산을 맞춰주는 것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536973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Methods to initialize </a:t>
            </a:r>
            <a:r>
              <a:rPr lang="en-US" altLang="ko-KR" dirty="0" smtClean="0"/>
              <a:t>weights #3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1726" y="4437112"/>
            <a:ext cx="450475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입력의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수가 적</a:t>
            </a:r>
            <a:r>
              <a:rPr lang="ko-KR" altLang="en-US" sz="1200" dirty="0"/>
              <a:t>으</a:t>
            </a:r>
            <a:r>
              <a:rPr lang="ko-KR" altLang="en-US" sz="1200" dirty="0" smtClean="0"/>
              <a:t>면 더 작은 값으로 나눠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좀 더 큰 </a:t>
            </a:r>
            <a:r>
              <a:rPr lang="en-US" altLang="ko-KR" sz="1200" dirty="0" smtClean="0"/>
              <a:t>W</a:t>
            </a:r>
            <a:r>
              <a:rPr lang="ko-KR" altLang="en-US" sz="1200" dirty="0" smtClean="0"/>
              <a:t>값을 얻음</a:t>
            </a:r>
            <a:endParaRPr lang="en-US" altLang="ko-KR" sz="1200" dirty="0" smtClean="0"/>
          </a:p>
          <a:p>
            <a:r>
              <a:rPr lang="ko-KR" altLang="en-US" sz="1200" dirty="0" smtClean="0"/>
              <a:t>적은 입력의 수가 가중치와 곱해지기 때문에</a:t>
            </a:r>
            <a:r>
              <a:rPr lang="en-US" altLang="ko-KR" sz="1200" dirty="0" smtClean="0"/>
              <a:t>, </a:t>
            </a:r>
            <a:br>
              <a:rPr lang="en-US" altLang="ko-KR" sz="1200" dirty="0" smtClean="0"/>
            </a:br>
            <a:r>
              <a:rPr lang="ko-KR" altLang="en-US" sz="1200" dirty="0" smtClean="0"/>
              <a:t>가중치가 더 커야 출력의 분산 만큼 큰 값을 얻을 수 있음</a:t>
            </a:r>
            <a:endParaRPr lang="en-US" altLang="ko-KR" sz="12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698660" y="2738931"/>
            <a:ext cx="7226775" cy="3182493"/>
            <a:chOff x="539552" y="2780928"/>
            <a:chExt cx="7226775" cy="3182493"/>
          </a:xfrm>
        </p:grpSpPr>
        <p:grpSp>
          <p:nvGrpSpPr>
            <p:cNvPr id="6" name="그룹 5"/>
            <p:cNvGrpSpPr/>
            <p:nvPr/>
          </p:nvGrpSpPr>
          <p:grpSpPr>
            <a:xfrm>
              <a:off x="539552" y="2780928"/>
              <a:ext cx="7226775" cy="3182493"/>
              <a:chOff x="539552" y="2780928"/>
              <a:chExt cx="7226775" cy="3182493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2780928"/>
                <a:ext cx="3573041" cy="3156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593" y="2780928"/>
                <a:ext cx="3653734" cy="31824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224191" y="2789064"/>
              <a:ext cx="15921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Xavier</a:t>
              </a:r>
              <a:r>
                <a:rPr lang="ko-KR" altLang="en-US" dirty="0" smtClean="0"/>
                <a:t>사용 전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24191" y="4076988"/>
              <a:ext cx="15921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Xavier</a:t>
              </a:r>
              <a:r>
                <a:rPr lang="ko-KR" altLang="en-US" dirty="0" smtClean="0"/>
                <a:t>사용 후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88224" y="5705980"/>
            <a:ext cx="184858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참조</a:t>
            </a:r>
            <a:r>
              <a:rPr lang="en-US" altLang="ko-KR" sz="800" dirty="0" smtClean="0"/>
              <a:t>: </a:t>
            </a:r>
            <a:r>
              <a:rPr lang="en-US" altLang="ko-KR" sz="800" dirty="0">
                <a:hlinkClick r:id="rId5"/>
              </a:rPr>
              <a:t>https://nittaku.tistory.com/269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136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we train NNs ?</a:t>
            </a:r>
            <a:br>
              <a:rPr lang="en-US" altLang="ko-KR" dirty="0"/>
            </a:br>
            <a:r>
              <a:rPr lang="en-US" altLang="ko-KR" sz="4000" dirty="0" smtClean="0"/>
              <a:t>- 5. Batch Normalization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Idea of Batch Normalization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208912" cy="4612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043608" y="2852936"/>
            <a:ext cx="55446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32040" y="2869507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강제로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그렇게 만들자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517232"/>
            <a:ext cx="6821098" cy="11695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어떤 </a:t>
            </a:r>
            <a:r>
              <a:rPr lang="ko-KR" altLang="en-US" sz="1400" dirty="0" err="1" smtClean="0"/>
              <a:t>레이어로부터</a:t>
            </a:r>
            <a:r>
              <a:rPr lang="ko-KR" altLang="en-US" sz="1400" dirty="0" smtClean="0"/>
              <a:t> 나온 </a:t>
            </a:r>
            <a:r>
              <a:rPr lang="en-US" altLang="ko-KR" sz="1400" dirty="0" smtClean="0"/>
              <a:t>Batch </a:t>
            </a:r>
            <a:r>
              <a:rPr lang="ko-KR" altLang="en-US" sz="1400" dirty="0" smtClean="0"/>
              <a:t>단위 만큼의 </a:t>
            </a:r>
            <a:r>
              <a:rPr lang="en-US" altLang="ko-KR" sz="1400" dirty="0" smtClean="0"/>
              <a:t>activation</a:t>
            </a:r>
            <a:r>
              <a:rPr lang="ko-KR" altLang="en-US" sz="1400" dirty="0" smtClean="0"/>
              <a:t>이 있다고 했을 때</a:t>
            </a:r>
            <a:r>
              <a:rPr lang="en-US" altLang="ko-KR" sz="1400" dirty="0" smtClean="0"/>
              <a:t>,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ko-KR" altLang="en-US" sz="1400" dirty="0" smtClean="0"/>
              <a:t>우린 이 값들이 </a:t>
            </a:r>
            <a:r>
              <a:rPr lang="en-US" altLang="ko-KR" sz="1400" dirty="0" smtClean="0"/>
              <a:t>Unit Gaussian</a:t>
            </a:r>
            <a:r>
              <a:rPr lang="ko-KR" altLang="en-US" sz="1400" dirty="0" smtClean="0"/>
              <a:t>이길 원함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강제적으로 </a:t>
            </a:r>
            <a:r>
              <a:rPr lang="en-US" altLang="ko-KR" sz="1400" dirty="0" smtClean="0"/>
              <a:t>unit </a:t>
            </a:r>
            <a:r>
              <a:rPr lang="en-US" altLang="ko-KR" sz="1400" dirty="0" err="1" smtClean="0"/>
              <a:t>gaussian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만들 수 있음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Batch</a:t>
            </a:r>
            <a:r>
              <a:rPr lang="ko-KR" altLang="en-US" sz="1400" dirty="0" smtClean="0"/>
              <a:t>에서 계산한 </a:t>
            </a:r>
            <a:r>
              <a:rPr lang="en-US" altLang="ko-KR" sz="1400" dirty="0" smtClean="0"/>
              <a:t>mean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variance</a:t>
            </a:r>
            <a:r>
              <a:rPr lang="ko-KR" altLang="en-US" sz="1400" dirty="0" smtClean="0"/>
              <a:t>를 이용하여 </a:t>
            </a:r>
            <a:r>
              <a:rPr lang="en-US" altLang="ko-KR" sz="1400" dirty="0" smtClean="0"/>
              <a:t>normalization </a:t>
            </a:r>
            <a:r>
              <a:rPr lang="ko-KR" altLang="en-US" sz="1400" dirty="0" smtClean="0"/>
              <a:t>할 수 있음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위 식을 이용해 모든 </a:t>
            </a:r>
            <a:r>
              <a:rPr lang="ko-KR" altLang="en-US" sz="1400" dirty="0" err="1" smtClean="0"/>
              <a:t>레이어가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Unit </a:t>
            </a:r>
            <a:r>
              <a:rPr lang="en-US" altLang="ko-KR" sz="1400" dirty="0" err="1" smtClean="0"/>
              <a:t>gaussian</a:t>
            </a:r>
            <a:r>
              <a:rPr lang="ko-KR" altLang="en-US" sz="1400" dirty="0" smtClean="0"/>
              <a:t>이 되도록 해줌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35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How we can normalize batch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768" y="1628799"/>
            <a:ext cx="8170688" cy="459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5417" y="5686648"/>
            <a:ext cx="776552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Batch </a:t>
            </a:r>
            <a:r>
              <a:rPr lang="ko-KR" altLang="en-US" dirty="0" smtClean="0"/>
              <a:t>당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학습데이터있고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데이터가 </a:t>
            </a:r>
            <a:r>
              <a:rPr lang="en-US" altLang="ko-KR" dirty="0" smtClean="0"/>
              <a:t>D 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차원별로</a:t>
            </a:r>
            <a:r>
              <a:rPr lang="en-US" altLang="ko-KR" dirty="0" smtClean="0"/>
              <a:t>(feature element, activation map</a:t>
            </a:r>
            <a:r>
              <a:rPr lang="ko-KR" altLang="en-US" dirty="0" smtClean="0"/>
              <a:t>별로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 평균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분산을 구해줌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한 </a:t>
            </a:r>
            <a:r>
              <a:rPr lang="en-US" altLang="ko-KR" dirty="0" smtClean="0"/>
              <a:t>batch</a:t>
            </a:r>
            <a:r>
              <a:rPr lang="ko-KR" altLang="en-US" dirty="0" smtClean="0"/>
              <a:t>내 이걸 전부 계산해서 </a:t>
            </a:r>
            <a:r>
              <a:rPr lang="en-US" altLang="ko-KR" dirty="0" smtClean="0"/>
              <a:t>normalize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4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we can normalize batch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595636"/>
            <a:ext cx="8305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9297" y="5754464"/>
            <a:ext cx="6402394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BN </a:t>
            </a:r>
            <a:r>
              <a:rPr lang="ko-KR" altLang="en-US" sz="1600" dirty="0" smtClean="0"/>
              <a:t>연산은 </a:t>
            </a:r>
            <a:r>
              <a:rPr lang="en-US" altLang="ko-KR" sz="1600" dirty="0" smtClean="0"/>
              <a:t>FC</a:t>
            </a:r>
            <a:r>
              <a:rPr lang="ko-KR" altLang="en-US" sz="1600" dirty="0" smtClean="0"/>
              <a:t>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레이어</a:t>
            </a:r>
            <a:r>
              <a:rPr lang="ko-KR" altLang="en-US" sz="1600" dirty="0" smtClean="0"/>
              <a:t> 직후 삽입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깊은 네트워크에서 각 </a:t>
            </a:r>
            <a:r>
              <a:rPr lang="ko-KR" altLang="en-US" sz="1600" dirty="0" err="1" smtClean="0"/>
              <a:t>레이어의</a:t>
            </a: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W</a:t>
            </a:r>
            <a:r>
              <a:rPr lang="ko-KR" altLang="en-US" sz="1600" b="1" dirty="0" smtClean="0"/>
              <a:t>가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지속적으로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곱해져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 </a:t>
            </a:r>
            <a:r>
              <a:rPr lang="en-US" altLang="ko-KR" sz="1600" b="1" dirty="0" smtClean="0"/>
              <a:t>bad scaling effect </a:t>
            </a:r>
            <a:r>
              <a:rPr lang="ko-KR" altLang="en-US" sz="1600" dirty="0" smtClean="0"/>
              <a:t>발생하지만</a:t>
            </a:r>
            <a:r>
              <a:rPr lang="en-US" altLang="ko-KR" sz="1600" dirty="0" smtClean="0"/>
              <a:t>,</a:t>
            </a:r>
            <a:r>
              <a:rPr lang="en-US" altLang="ko-KR" sz="1600" b="1" dirty="0" smtClean="0"/>
              <a:t>Normalization</a:t>
            </a:r>
            <a:r>
              <a:rPr lang="ko-KR" altLang="en-US" sz="1600" b="1" dirty="0" smtClean="0"/>
              <a:t>은 그 </a:t>
            </a:r>
            <a:r>
              <a:rPr lang="en-US" altLang="ko-KR" sz="1600" b="1" dirty="0" smtClean="0"/>
              <a:t>effect </a:t>
            </a:r>
            <a:r>
              <a:rPr lang="ko-KR" altLang="en-US" sz="1600" b="1" dirty="0" smtClean="0"/>
              <a:t>상쇄</a:t>
            </a:r>
            <a:endParaRPr lang="en-US" altLang="ko-KR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즉</a:t>
            </a:r>
            <a:r>
              <a:rPr lang="en-US" altLang="ko-KR" sz="1600" b="1" dirty="0" smtClean="0"/>
              <a:t>, BN</a:t>
            </a:r>
            <a:r>
              <a:rPr lang="ko-KR" altLang="en-US" sz="1600" b="1" dirty="0" smtClean="0"/>
              <a:t>은 입력의 스케일을 조정해주는 역할임</a:t>
            </a:r>
            <a:endParaRPr lang="ko-KR" altLang="en-US" sz="16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995936" y="3767832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59832" y="3812992"/>
            <a:ext cx="5614999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Activation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normalize</a:t>
            </a:r>
            <a:r>
              <a:rPr lang="ko-KR" altLang="en-US" sz="1400" dirty="0" smtClean="0"/>
              <a:t>하는 것이므로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비선형 함수 전에 </a:t>
            </a:r>
            <a:r>
              <a:rPr lang="ko-KR" altLang="en-US" sz="1400" dirty="0" err="1" smtClean="0"/>
              <a:t>삽입해야함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84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312168"/>
            <a:ext cx="8229600" cy="45259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Recall: Computational graphs, NN, CNN,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230365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61509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6255482" cy="351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1771" y="2652167"/>
            <a:ext cx="6255482" cy="3515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3140968"/>
            <a:ext cx="6120680" cy="343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0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BN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05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3748" y="5734496"/>
            <a:ext cx="632782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mini-batch</a:t>
            </a:r>
            <a:r>
              <a:rPr lang="ko-KR" altLang="en-US" dirty="0" smtClean="0"/>
              <a:t>에서의 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계산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평균과 분산으로 </a:t>
            </a:r>
            <a:r>
              <a:rPr lang="en-US" altLang="ko-KR" dirty="0" smtClean="0"/>
              <a:t>mini-batch normalize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추가적인 </a:t>
            </a:r>
            <a:r>
              <a:rPr lang="en-US" altLang="ko-KR" dirty="0" smtClean="0"/>
              <a:t>scaling, shifting factor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유연성을 위해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508104" y="2924944"/>
            <a:ext cx="266429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508104" y="3140968"/>
            <a:ext cx="115212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532240" y="30274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88088" y="289954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Robust</a:t>
            </a:r>
            <a:endParaRPr lang="ko-KR" altLang="en-US" sz="12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5508104" y="3356992"/>
            <a:ext cx="23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508104" y="3606924"/>
            <a:ext cx="266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543180" y="3822948"/>
            <a:ext cx="133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20" idx="1"/>
          </p:cNvCxnSpPr>
          <p:nvPr/>
        </p:nvCxnSpPr>
        <p:spPr>
          <a:xfrm>
            <a:off x="6791104" y="3732972"/>
            <a:ext cx="2312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22333" y="3594472"/>
            <a:ext cx="2249334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다양한 초기화 기법 사용 가</a:t>
            </a:r>
            <a:r>
              <a:rPr lang="ko-KR" altLang="en-US" sz="1200" dirty="0"/>
              <a:t>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99064" y="3871471"/>
            <a:ext cx="1224136" cy="2056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40774" y="4801344"/>
            <a:ext cx="436311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출력은 </a:t>
            </a:r>
            <a:r>
              <a:rPr lang="en-US" altLang="ko-KR" sz="1200" dirty="0" smtClean="0"/>
              <a:t>batch </a:t>
            </a:r>
            <a:r>
              <a:rPr lang="ko-KR" altLang="en-US" sz="1200" dirty="0" smtClean="0"/>
              <a:t>안에 존재하는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모든 데이터들에 영향을 받음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평균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분산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/>
              <a:t>결국 </a:t>
            </a:r>
            <a:r>
              <a:rPr lang="ko-KR" altLang="en-US" sz="1200" dirty="0" err="1" smtClean="0"/>
              <a:t>레이어</a:t>
            </a:r>
            <a:r>
              <a:rPr lang="ko-KR" altLang="en-US" sz="1200" dirty="0" smtClean="0"/>
              <a:t> 출력은 하나의 샘플에 대한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deterministic</a:t>
            </a:r>
            <a:r>
              <a:rPr lang="ko-KR" altLang="en-US" sz="1200" dirty="0" smtClean="0"/>
              <a:t>한 값이 아니어서 </a:t>
            </a:r>
            <a:r>
              <a:rPr lang="en-US" altLang="ko-KR" sz="1200" dirty="0" smtClean="0"/>
              <a:t>regularization effect</a:t>
            </a:r>
            <a:r>
              <a:rPr lang="ko-KR" altLang="en-US" sz="1200" dirty="0" smtClean="0"/>
              <a:t>를 줌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endCxn id="24" idx="0"/>
          </p:cNvCxnSpPr>
          <p:nvPr/>
        </p:nvCxnSpPr>
        <p:spPr>
          <a:xfrm flipH="1">
            <a:off x="7022333" y="4077072"/>
            <a:ext cx="588799" cy="72427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we train NNs ?</a:t>
            </a:r>
            <a:br>
              <a:rPr lang="en-US" altLang="ko-KR" dirty="0"/>
            </a:br>
            <a:r>
              <a:rPr lang="en-US" altLang="ko-KR" dirty="0" smtClean="0"/>
              <a:t>- 6. Babysitting the Learning Process (</a:t>
            </a:r>
            <a:r>
              <a:rPr lang="ko-KR" altLang="en-US" dirty="0" smtClean="0"/>
              <a:t>학습과정을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다루는 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 smtClean="0"/>
              <a:t>How we can </a:t>
            </a:r>
            <a:r>
              <a:rPr lang="en-US" altLang="ko-KR" sz="3600" b="1" dirty="0" smtClean="0"/>
              <a:t>monitoring</a:t>
            </a:r>
            <a:r>
              <a:rPr lang="en-US" altLang="ko-KR" sz="3600" dirty="0" smtClean="0"/>
              <a:t> training process and </a:t>
            </a:r>
            <a:r>
              <a:rPr lang="en-US" altLang="ko-KR" sz="3600" b="1" dirty="0" smtClean="0"/>
              <a:t>tuning</a:t>
            </a:r>
            <a:r>
              <a:rPr lang="en-US" altLang="ko-KR" sz="3600" dirty="0" smtClean="0"/>
              <a:t> hyper-parameters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Step 1: Preprocess the data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Step 2 : Choose the architecture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7664" y="2132856"/>
            <a:ext cx="4869756" cy="169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776" y="4573274"/>
            <a:ext cx="4833788" cy="195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5" y="4599982"/>
            <a:ext cx="3211007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CIFAR 10 images, 3072 numbers</a:t>
            </a:r>
          </a:p>
          <a:p>
            <a:r>
              <a:rPr lang="en-US" altLang="ko-KR" sz="1600" dirty="0" smtClean="0"/>
              <a:t>50 hidden neurons</a:t>
            </a:r>
          </a:p>
          <a:p>
            <a:r>
              <a:rPr lang="en-US" altLang="ko-KR" sz="1600" dirty="0" smtClean="0"/>
              <a:t>10 output neurons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60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How we can </a:t>
            </a:r>
            <a:r>
              <a:rPr lang="en-US" altLang="ko-KR" sz="3600" b="1" dirty="0"/>
              <a:t>monitoring</a:t>
            </a:r>
            <a:r>
              <a:rPr lang="en-US" altLang="ko-KR" sz="3600" dirty="0"/>
              <a:t> training process and </a:t>
            </a:r>
            <a:r>
              <a:rPr lang="en-US" altLang="ko-KR" sz="3600" b="1" dirty="0"/>
              <a:t>tuning</a:t>
            </a:r>
            <a:r>
              <a:rPr lang="en-US" altLang="ko-KR" sz="3600" dirty="0"/>
              <a:t> hyper-parameters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Step3 : loss check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b="1" dirty="0" smtClean="0">
                <a:sym typeface="Wingdings" pitchFamily="2" charset="2"/>
              </a:rPr>
              <a:t>학습 준비 끝</a:t>
            </a:r>
            <a:endParaRPr lang="ko-KR" altLang="en-US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040" y="2276872"/>
            <a:ext cx="7896248" cy="398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632" y="5715897"/>
            <a:ext cx="7254156" cy="109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67544" y="4509120"/>
            <a:ext cx="338336" cy="338336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90464" y="5678694"/>
            <a:ext cx="338336" cy="338336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710" y="6017030"/>
            <a:ext cx="3042578" cy="248013"/>
          </a:xfrm>
          <a:prstGeom prst="rect">
            <a:avLst/>
          </a:prstGeom>
          <a:solidFill>
            <a:srgbClr val="F82414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Let’s try to train 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ko-KR" dirty="0" smtClean="0"/>
              <a:t>Step 1 : </a:t>
            </a:r>
            <a:r>
              <a:rPr lang="ko-KR" altLang="en-US" dirty="0" smtClean="0"/>
              <a:t>데이터의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일부만 학습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 examples, turn off regularization, use ‘</a:t>
            </a:r>
            <a:r>
              <a:rPr lang="en-US" altLang="ko-KR" dirty="0" err="1" smtClean="0"/>
              <a:t>sgd</a:t>
            </a:r>
            <a:r>
              <a:rPr lang="en-US" altLang="ko-KR" dirty="0" smtClean="0"/>
              <a:t>’</a:t>
            </a:r>
          </a:p>
          <a:p>
            <a:pPr lvl="1"/>
            <a:r>
              <a:rPr lang="en-US" altLang="ko-KR" dirty="0" smtClean="0"/>
              <a:t>Check ‘</a:t>
            </a:r>
            <a:r>
              <a:rPr lang="en-US" altLang="ko-KR" b="1" dirty="0" smtClean="0"/>
              <a:t>loss is going down’</a:t>
            </a:r>
            <a:endParaRPr lang="en-US" altLang="ko-KR" dirty="0" smtClean="0"/>
          </a:p>
          <a:p>
            <a:r>
              <a:rPr lang="en-US" altLang="ko-KR" dirty="0" smtClean="0"/>
              <a:t>Step 2 : </a:t>
            </a:r>
            <a:r>
              <a:rPr lang="ko-KR" altLang="en-US" dirty="0" smtClean="0"/>
              <a:t>전체 데이터 셋</a:t>
            </a:r>
            <a:r>
              <a:rPr lang="en-US" altLang="ko-KR" dirty="0" smtClean="0"/>
              <a:t>, small regularization</a:t>
            </a:r>
          </a:p>
          <a:p>
            <a:pPr lvl="1"/>
            <a:r>
              <a:rPr lang="en-US" altLang="ko-KR" dirty="0" smtClean="0"/>
              <a:t>Find proper </a:t>
            </a:r>
            <a:r>
              <a:rPr lang="en-US" altLang="ko-KR" b="1" dirty="0" smtClean="0"/>
              <a:t>learning rate </a:t>
            </a:r>
            <a:br>
              <a:rPr lang="en-US" altLang="ko-KR" b="1" dirty="0" smtClean="0"/>
            </a:br>
            <a:r>
              <a:rPr lang="en-US" altLang="ko-KR" dirty="0" smtClean="0"/>
              <a:t>(Serena </a:t>
            </a:r>
            <a:r>
              <a:rPr lang="en-US" altLang="ko-KR" dirty="0" err="1" smtClean="0"/>
              <a:t>yeung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피셜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1e-3 ~ 1e-5)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4741710"/>
            <a:ext cx="3439038" cy="201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040" y="5644160"/>
            <a:ext cx="4576894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dirty="0" smtClean="0"/>
              <a:t>Loss</a:t>
            </a:r>
            <a:r>
              <a:rPr lang="ko-KR" altLang="en-US" sz="1200" dirty="0" smtClean="0"/>
              <a:t>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크게 </a:t>
            </a:r>
            <a:r>
              <a:rPr lang="ko-KR" altLang="en-US" sz="1200" dirty="0" err="1" smtClean="0"/>
              <a:t>안변했음에도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Acc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올라감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현재 상황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확률값들이</a:t>
            </a:r>
            <a:r>
              <a:rPr lang="ko-KR" altLang="en-US" sz="1200" dirty="0" smtClean="0"/>
              <a:t> 아직까지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멀리 퍼져있기 때문에</a:t>
            </a:r>
            <a:r>
              <a:rPr lang="en-US" altLang="ko-KR" sz="1200" dirty="0" smtClean="0"/>
              <a:t>, loss</a:t>
            </a:r>
            <a:r>
              <a:rPr lang="ko-KR" altLang="en-US" sz="1200" dirty="0" smtClean="0"/>
              <a:t>는 여전히 </a:t>
            </a:r>
            <a:r>
              <a:rPr lang="ko-KR" altLang="en-US" sz="1200" dirty="0" err="1" smtClean="0"/>
              <a:t>비슷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이 확률은 조금씩 옳은 방향으로 바뀌고 있음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학습진행</a:t>
            </a:r>
            <a:r>
              <a:rPr lang="en-US" altLang="ko-KR" sz="1200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200" dirty="0" smtClean="0"/>
              <a:t>가중치는 서서히 변하지만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Acc</a:t>
            </a:r>
            <a:r>
              <a:rPr lang="ko-KR" altLang="en-US" sz="1200" dirty="0" smtClean="0"/>
              <a:t>는 갑자기 뛰어버릴 수 있음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707904" y="6093296"/>
            <a:ext cx="64807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How we train NNs ?</a:t>
            </a:r>
            <a:br>
              <a:rPr lang="en-US" altLang="ko-KR" dirty="0"/>
            </a:br>
            <a:r>
              <a:rPr lang="en-US" altLang="ko-KR" dirty="0" smtClean="0"/>
              <a:t>- 7. Hyper-parameter Optimization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How to optimize hyper-parameter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850" y="1556792"/>
            <a:ext cx="756054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56054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052" y="2708919"/>
            <a:ext cx="7286420" cy="409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Learning rate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loss </a:t>
            </a:r>
            <a:r>
              <a:rPr lang="en-US" altLang="ko-KR" dirty="0" err="1" smtClean="0"/>
              <a:t>fcn</a:t>
            </a:r>
            <a:r>
              <a:rPr lang="en-US" altLang="ko-KR" dirty="0" smtClean="0"/>
              <a:t>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2" cy="4612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5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Flat loss curve problem :</a:t>
            </a:r>
            <a:br>
              <a:rPr lang="en-US" altLang="ko-KR" dirty="0" smtClean="0"/>
            </a:br>
            <a:r>
              <a:rPr lang="en-US" altLang="ko-KR" dirty="0" smtClean="0"/>
              <a:t> Weight initialization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80920" cy="465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98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Over-fitting problem : regularization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05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50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Recall: </a:t>
            </a:r>
            <a:r>
              <a:rPr lang="en-US" altLang="ko-KR" dirty="0" smtClean="0"/>
              <a:t>Optimization, Mini-batch SGD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73" y="1658076"/>
            <a:ext cx="6965826" cy="391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329" y="2276872"/>
            <a:ext cx="717611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9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Summary :</a:t>
            </a:r>
            <a:br>
              <a:rPr lang="en-US" altLang="ko-KR" dirty="0" smtClean="0"/>
            </a:br>
            <a:r>
              <a:rPr lang="en-US" altLang="ko-KR" dirty="0" smtClean="0"/>
              <a:t> Training neural networks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36973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7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Image data preprocessing</a:t>
            </a:r>
            <a:br>
              <a:rPr lang="en-US" altLang="ko-KR" dirty="0"/>
            </a:br>
            <a:r>
              <a:rPr lang="en-US" altLang="ko-KR" dirty="0"/>
              <a:t> in </a:t>
            </a:r>
            <a:r>
              <a:rPr lang="en-US" altLang="ko-KR" dirty="0" smtClean="0"/>
              <a:t>practice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wjsakfh\PycharmProjects\Data_processing\[mix]GP193809.mkv_00009129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82" y="1484784"/>
            <a:ext cx="7607829" cy="42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260" y="2780928"/>
            <a:ext cx="7480297" cy="391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5546" y="1626766"/>
            <a:ext cx="163995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[[[191. 185. 186.]</a:t>
            </a:r>
          </a:p>
          <a:p>
            <a:r>
              <a:rPr lang="en-US" altLang="ko-KR" sz="1600" dirty="0"/>
              <a:t>  [191. 185. 186.]</a:t>
            </a:r>
          </a:p>
          <a:p>
            <a:r>
              <a:rPr lang="en-US" altLang="ko-KR" sz="1600" dirty="0"/>
              <a:t>  [191. 185. 186.]</a:t>
            </a:r>
          </a:p>
          <a:p>
            <a:r>
              <a:rPr lang="en-US" altLang="ko-KR" sz="1600" dirty="0"/>
              <a:t>  ...</a:t>
            </a:r>
          </a:p>
          <a:p>
            <a:r>
              <a:rPr lang="en-US" altLang="ko-KR" sz="1600" dirty="0"/>
              <a:t>  [197. 192. 193.]</a:t>
            </a:r>
          </a:p>
          <a:p>
            <a:r>
              <a:rPr lang="en-US" altLang="ko-KR" sz="1600" dirty="0"/>
              <a:t>  [197. 192. 193.]</a:t>
            </a:r>
          </a:p>
          <a:p>
            <a:r>
              <a:rPr lang="en-US" altLang="ko-KR" sz="1600" dirty="0"/>
              <a:t>  [197. 192. 193.]]</a:t>
            </a:r>
          </a:p>
          <a:p>
            <a:r>
              <a:rPr lang="en-US" altLang="ko-KR" sz="1600" dirty="0" smtClean="0"/>
              <a:t> ...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067110" y="2763069"/>
            <a:ext cx="87776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[[[  59.29814815   62.24722222   63.75185185]</a:t>
            </a:r>
          </a:p>
          <a:p>
            <a:r>
              <a:rPr lang="en-US" altLang="ko-KR" dirty="0"/>
              <a:t>  [  59.30277778   62.25185185   63.75648148]</a:t>
            </a:r>
          </a:p>
          <a:p>
            <a:r>
              <a:rPr lang="en-US" altLang="ko-KR" dirty="0"/>
              <a:t>  [  59.30648148   62.26296296   63.74537037]</a:t>
            </a:r>
          </a:p>
          <a:p>
            <a:r>
              <a:rPr lang="en-US" altLang="ko-KR" dirty="0"/>
              <a:t>  ...</a:t>
            </a:r>
          </a:p>
          <a:p>
            <a:r>
              <a:rPr lang="en-US" altLang="ko-KR" dirty="0"/>
              <a:t>  [  64.71666667   63.97314815   64.33888889]</a:t>
            </a:r>
          </a:p>
          <a:p>
            <a:r>
              <a:rPr lang="en-US" altLang="ko-KR" dirty="0"/>
              <a:t>  [  64.7962963    64.08240741   64.45925926]</a:t>
            </a:r>
          </a:p>
          <a:p>
            <a:r>
              <a:rPr lang="en-US" altLang="ko-KR" dirty="0"/>
              <a:t>  [  64.90092593   64.18611111   64.57314815]]</a:t>
            </a:r>
          </a:p>
        </p:txBody>
      </p:sp>
    </p:spTree>
    <p:extLst>
      <p:ext uri="{BB962C8B-B14F-4D97-AF65-F5344CB8AC3E}">
        <p14:creationId xmlns:p14="http://schemas.microsoft.com/office/powerpoint/2010/main" val="41312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we train NNs ?</a:t>
            </a:r>
            <a:br>
              <a:rPr lang="en-US" altLang="ko-KR" dirty="0" smtClean="0"/>
            </a:br>
            <a:r>
              <a:rPr lang="en-US" altLang="ko-KR" sz="4000" dirty="0" smtClean="0"/>
              <a:t>- 1. Overview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Set-up to train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5" y="1484784"/>
            <a:ext cx="8329415" cy="417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5229200"/>
            <a:ext cx="3528392" cy="1462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처음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시작할 때 필요한 기본 설정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활성함수 선택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 전처리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가중치 초기화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Regularization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gradient checking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5227219"/>
            <a:ext cx="3917810" cy="1462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2. Training dynamics 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중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학습이 잘 되고 있는 지 확인하는 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최적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하이퍼파라미터</a:t>
            </a:r>
            <a:r>
              <a:rPr lang="ko-KR" altLang="en-US" sz="1600" dirty="0" smtClean="0">
                <a:solidFill>
                  <a:schemeClr val="tx1"/>
                </a:solidFill>
              </a:rPr>
              <a:t> 선택을 위한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하이퍼파라미터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optimization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72822" y="5233865"/>
            <a:ext cx="1571177" cy="526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3. Evaluation 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후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516" y="1570744"/>
            <a:ext cx="8352928" cy="469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4355976" y="3355251"/>
            <a:ext cx="1224136" cy="5623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941134" y="2808581"/>
            <a:ext cx="317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 smtClean="0"/>
              <a:t>처음</a:t>
            </a:r>
            <a:r>
              <a:rPr lang="en-US" altLang="ko-KR" sz="1400" b="1" dirty="0" smtClean="0"/>
              <a:t> </a:t>
            </a:r>
            <a:r>
              <a:rPr lang="ko-KR" altLang="en-US" sz="1400" b="1" dirty="0"/>
              <a:t>시작할 때 필요한 기본 </a:t>
            </a:r>
            <a:r>
              <a:rPr lang="ko-KR" altLang="en-US" sz="1400" b="1" dirty="0" smtClean="0"/>
              <a:t>설정</a:t>
            </a:r>
            <a:endParaRPr lang="en-US" altLang="ko-KR" sz="1400" b="1" dirty="0" smtClean="0"/>
          </a:p>
          <a:p>
            <a:pPr marL="342900" indent="-342900">
              <a:buAutoNum type="arabicPeriod"/>
            </a:pPr>
            <a:r>
              <a:rPr lang="en-US" altLang="ko-KR" sz="1400" b="1" dirty="0" smtClean="0"/>
              <a:t>Training dynamics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9947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we train NNs ?</a:t>
            </a:r>
            <a:br>
              <a:rPr lang="en-US" altLang="ko-KR" dirty="0"/>
            </a:br>
            <a:r>
              <a:rPr lang="en-US" altLang="ko-KR" sz="4000" dirty="0"/>
              <a:t>- </a:t>
            </a:r>
            <a:r>
              <a:rPr lang="en-US" altLang="ko-KR" sz="4000" dirty="0" smtClean="0"/>
              <a:t>2. Activation Functions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 : Activation Functions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05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포인트가 7개인 별 4"/>
          <p:cNvSpPr/>
          <p:nvPr/>
        </p:nvSpPr>
        <p:spPr>
          <a:xfrm>
            <a:off x="5292080" y="4221088"/>
            <a:ext cx="1109489" cy="1109489"/>
          </a:xfrm>
          <a:prstGeom prst="star7">
            <a:avLst/>
          </a:prstGeom>
          <a:solidFill>
            <a:srgbClr val="00B05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21164" y="2130624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활성함수 </a:t>
            </a:r>
            <a:r>
              <a:rPr lang="en-US" altLang="ko-KR" sz="2000" b="1" dirty="0" smtClean="0"/>
              <a:t>= </a:t>
            </a:r>
            <a:r>
              <a:rPr lang="ko-KR" altLang="en-US" sz="2000" b="1" dirty="0" smtClean="0"/>
              <a:t>비선형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연산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66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888</Words>
  <Application>Microsoft Office PowerPoint</Application>
  <PresentationFormat>화면 슬라이드 쇼(4:3)</PresentationFormat>
  <Paragraphs>167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Lecture 6 Training Neural Networks</vt:lpstr>
      <vt:lpstr>CONTENTS</vt:lpstr>
      <vt:lpstr>Recall: Computational graphs, NN, CNN, Conv layer</vt:lpstr>
      <vt:lpstr>Recall: Optimization, Mini-batch SGD</vt:lpstr>
      <vt:lpstr>How we train NNs ? - 1. Overview</vt:lpstr>
      <vt:lpstr>Basic Set-up to train NN</vt:lpstr>
      <vt:lpstr>Contents</vt:lpstr>
      <vt:lpstr>How we train NNs ? - 2. Activation Functions</vt:lpstr>
      <vt:lpstr>Review : Activation Functions</vt:lpstr>
      <vt:lpstr>Review : Activation Functions</vt:lpstr>
      <vt:lpstr>3 Problems of Sigmoid Function</vt:lpstr>
      <vt:lpstr>3 Problems of Sigmoid Function</vt:lpstr>
      <vt:lpstr>Problem of tanh Function</vt:lpstr>
      <vt:lpstr>Finally ReLU, But …</vt:lpstr>
      <vt:lpstr>Dead ReLU (deactivated regime)</vt:lpstr>
      <vt:lpstr>Handling Dead ReLU : LU family</vt:lpstr>
      <vt:lpstr>How we train NNs ? - 3. Data Preprocessing</vt:lpstr>
      <vt:lpstr>Why we need data preprocessing?</vt:lpstr>
      <vt:lpstr>Image data preprocessing  in practice</vt:lpstr>
      <vt:lpstr>Question</vt:lpstr>
      <vt:lpstr>How we train NNs ? - 4. Weight Initialization</vt:lpstr>
      <vt:lpstr>Why we consider Weight initialization ?</vt:lpstr>
      <vt:lpstr>Methods to initialize weights #1</vt:lpstr>
      <vt:lpstr>Methods to initialize weights #2</vt:lpstr>
      <vt:lpstr>Methods to initialize weights #3</vt:lpstr>
      <vt:lpstr>How we train NNs ? - 5. Batch Normalization</vt:lpstr>
      <vt:lpstr>Idea of Batch Normalization</vt:lpstr>
      <vt:lpstr>How we can normalize batch data?</vt:lpstr>
      <vt:lpstr>How we can normalize batch data?</vt:lpstr>
      <vt:lpstr>BN Summary</vt:lpstr>
      <vt:lpstr>How we train NNs ? - 6. Babysitting the Learning Process (학습과정을 다루는 법)</vt:lpstr>
      <vt:lpstr>How we can monitoring training process and tuning hyper-parameters</vt:lpstr>
      <vt:lpstr>How we can monitoring training process and tuning hyper-parameters</vt:lpstr>
      <vt:lpstr>Let’s try to train !</vt:lpstr>
      <vt:lpstr>How we train NNs ? - 7. Hyper-parameter Optimization</vt:lpstr>
      <vt:lpstr>How to optimize hyper-parameter</vt:lpstr>
      <vt:lpstr>Learning rate vs loss fcn graph</vt:lpstr>
      <vt:lpstr>Flat loss curve problem :  Weight initialization</vt:lpstr>
      <vt:lpstr>Over-fitting problem : regularization</vt:lpstr>
      <vt:lpstr>Summary :  Training neural networks</vt:lpstr>
      <vt:lpstr>Image data preprocessing  in practice #2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Introduction to Neural Networks</dc:title>
  <dc:creator>Microsoft Corporation</dc:creator>
  <cp:lastModifiedBy>wjsakfh</cp:lastModifiedBy>
  <cp:revision>100</cp:revision>
  <dcterms:created xsi:type="dcterms:W3CDTF">2006-10-05T04:04:58Z</dcterms:created>
  <dcterms:modified xsi:type="dcterms:W3CDTF">2019-08-12T14:15:26Z</dcterms:modified>
</cp:coreProperties>
</file>